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slideLayouts/slideLayout6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306" r:id="rId2"/>
    <p:sldId id="262" r:id="rId3"/>
    <p:sldId id="302" r:id="rId4"/>
    <p:sldId id="297" r:id="rId5"/>
    <p:sldId id="307" r:id="rId6"/>
    <p:sldId id="308" r:id="rId7"/>
    <p:sldId id="309" r:id="rId8"/>
    <p:sldId id="310" r:id="rId9"/>
    <p:sldId id="311" r:id="rId10"/>
    <p:sldId id="31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19BD3"/>
    <a:srgbClr val="005A7C"/>
    <a:srgbClr val="009ACE"/>
    <a:srgbClr val="E4F2F8"/>
    <a:srgbClr val="D1E7EF"/>
    <a:srgbClr val="BFE0EE"/>
    <a:srgbClr val="C00D1E"/>
    <a:srgbClr val="838383"/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40" autoAdjust="0"/>
    <p:restoredTop sz="84648" autoAdjust="0"/>
  </p:normalViewPr>
  <p:slideViewPr>
    <p:cSldViewPr snapToGrid="0" snapToObjects="1">
      <p:cViewPr varScale="1">
        <p:scale>
          <a:sx n="58" d="100"/>
          <a:sy n="58" d="100"/>
        </p:scale>
        <p:origin x="208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5640" y="1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customXml" Target="../customXml/item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20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027AE7-EBBA-3B46-A62D-A1FCCBD82C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A06565-0B3A-F54D-A0F8-00B9C7B200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31DBD-9FD6-6A45-9ABB-BCA8406B2010}" type="datetimeFigureOut">
              <a:rPr lang="en-US" smtClean="0"/>
              <a:t>7/15/23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96465-4202-D948-9244-A3AA3C3692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214B0-EA45-EE40-AB13-4AA29EA130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E7C5F-33A9-AC45-8974-CE26FF22D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88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4AA41-EF54-314A-80EC-C2E05FA693EE}" type="datetimeFigureOut">
              <a:rPr lang="en-US" smtClean="0"/>
              <a:t>7/15/23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34C94-B050-584A-A843-DB9969545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02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6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7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discuss the common BGP attributes in more detail, next-hop, local </a:t>
            </a:r>
            <a:r>
              <a:rPr lang="en-US" dirty="0" err="1"/>
              <a:t>pref</a:t>
            </a:r>
            <a:r>
              <a:rPr lang="en-US" dirty="0"/>
              <a:t>, as path, origin, MED and community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*Defined in RFC4456 for BGP route reflection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**Introduced in RFC1996 with many revisions to add additional communities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189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508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349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925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97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43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10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E4EA7E-1DB2-EC43-8BF6-7C9408FCE687}"/>
              </a:ext>
            </a:extLst>
          </p:cNvPr>
          <p:cNvSpPr txBox="1"/>
          <p:nvPr userDrawn="1"/>
        </p:nvSpPr>
        <p:spPr>
          <a:xfrm>
            <a:off x="11245174" y="6310009"/>
            <a:ext cx="583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4000DE4-E59E-D941-A73A-4F15C03D18BA}" type="slidenum">
              <a:rPr lang="en-US" sz="1400" b="0" i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endParaRPr lang="en-US" sz="1400" b="0" i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975DF16-5712-5B4F-83C4-2C7B0C15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09225A-8E8C-C14A-8BB7-A675BDF75A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841770"/>
            <a:ext cx="11360359" cy="434502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>
                <a:solidFill>
                  <a:srgbClr val="838383"/>
                </a:solidFill>
              </a:defRPr>
            </a:lvl2pPr>
            <a:lvl3pPr>
              <a:defRPr sz="1600">
                <a:solidFill>
                  <a:srgbClr val="838383"/>
                </a:solidFill>
              </a:defRPr>
            </a:lvl3pPr>
            <a:lvl4pPr>
              <a:defRPr sz="1400">
                <a:solidFill>
                  <a:srgbClr val="838383"/>
                </a:solidFill>
              </a:defRPr>
            </a:lvl4pPr>
            <a:lvl5pPr>
              <a:defRPr sz="1400">
                <a:solidFill>
                  <a:srgbClr val="83838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2422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24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AA5899-5BCF-B446-A5F3-24E28B55DA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050FBA-E366-5946-9789-3C67C925F7EE}"/>
              </a:ext>
            </a:extLst>
          </p:cNvPr>
          <p:cNvSpPr/>
          <p:nvPr userDrawn="1"/>
        </p:nvSpPr>
        <p:spPr>
          <a:xfrm>
            <a:off x="0" y="0"/>
            <a:ext cx="12192000" cy="324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0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0FE3C5-7A63-C540-8945-10FC0F76A541}"/>
              </a:ext>
            </a:extLst>
          </p:cNvPr>
          <p:cNvSpPr/>
          <p:nvPr userDrawn="1"/>
        </p:nvSpPr>
        <p:spPr>
          <a:xfrm>
            <a:off x="0" y="0"/>
            <a:ext cx="3948913" cy="6858000"/>
          </a:xfrm>
          <a:prstGeom prst="rect">
            <a:avLst/>
          </a:prstGeom>
          <a:solidFill>
            <a:srgbClr val="6CC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8249"/>
          <a:stretch/>
        </p:blipFill>
        <p:spPr>
          <a:xfrm>
            <a:off x="3782201" y="2"/>
            <a:ext cx="840980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14093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29988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CA080-78C5-4619-8034-58D59B56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8025" y="6356350"/>
            <a:ext cx="3155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[FOOTER TEXT GOES HERE]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123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CEBE15-3FF7-4EE7-9079-3E7D59E6C6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t="-5" b="-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BA2213-EC7E-4C07-ABA0-9EB9F8E00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C561-8755-4204-8855-F23ADD78F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616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-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40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89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-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15439"/>
            <a:ext cx="6619875" cy="590931"/>
          </a:xfrm>
        </p:spPr>
        <p:txBody>
          <a:bodyPr wrap="square" lIns="0" anchor="t" anchorCtr="0">
            <a:sp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21841"/>
            <a:ext cx="6619875" cy="397032"/>
          </a:xfrm>
        </p:spPr>
        <p:txBody>
          <a:bodyPr wrap="square" lIns="0">
            <a:sp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CA080-78C5-4619-8034-58D59B56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8025" y="6356350"/>
            <a:ext cx="3155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[FOOTER TEXT GOES HERE]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24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A2E7FE-C0CB-8A49-BB89-B8B0F4AE6B09}"/>
              </a:ext>
            </a:extLst>
          </p:cNvPr>
          <p:cNvSpPr/>
          <p:nvPr userDrawn="1"/>
        </p:nvSpPr>
        <p:spPr>
          <a:xfrm>
            <a:off x="0" y="0"/>
            <a:ext cx="2055377" cy="6846725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37" t="7433" r="37" b="2066"/>
          <a:stretch/>
        </p:blipFill>
        <p:spPr>
          <a:xfrm>
            <a:off x="1905005" y="8092"/>
            <a:ext cx="10286995" cy="6846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14093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29988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5842EC-47B6-134C-A69F-A19DDE80BCBF}"/>
              </a:ext>
            </a:extLst>
          </p:cNvPr>
          <p:cNvSpPr/>
          <p:nvPr userDrawn="1"/>
        </p:nvSpPr>
        <p:spPr>
          <a:xfrm>
            <a:off x="1865888" y="3183"/>
            <a:ext cx="10326112" cy="255761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47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Section Divider-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F31C49-C0D7-204F-8E26-925085D346BF}"/>
              </a:ext>
            </a:extLst>
          </p:cNvPr>
          <p:cNvSpPr/>
          <p:nvPr userDrawn="1"/>
        </p:nvSpPr>
        <p:spPr>
          <a:xfrm>
            <a:off x="0" y="0"/>
            <a:ext cx="2905041" cy="6857998"/>
          </a:xfrm>
          <a:prstGeom prst="rect">
            <a:avLst/>
          </a:prstGeom>
          <a:solidFill>
            <a:srgbClr val="A13F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3" t="7127" r="13759"/>
          <a:stretch/>
        </p:blipFill>
        <p:spPr>
          <a:xfrm>
            <a:off x="2827360" y="0"/>
            <a:ext cx="93646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02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A9F179-20F8-A64C-9AF4-48C4EC39F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AB2A6-A7B6-E342-912C-107D9BB81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727" y="1825625"/>
            <a:ext cx="113603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BE687-0F05-F848-8D8D-351C6D44A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10312"/>
            <a:ext cx="3155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51438D-2267-B84B-B0A9-82777966F6E8}"/>
              </a:ext>
            </a:extLst>
          </p:cNvPr>
          <p:cNvSpPr/>
          <p:nvPr/>
        </p:nvSpPr>
        <p:spPr>
          <a:xfrm>
            <a:off x="0" y="0"/>
            <a:ext cx="12192000" cy="181669"/>
          </a:xfrm>
          <a:prstGeom prst="rect">
            <a:avLst/>
          </a:prstGeom>
          <a:solidFill>
            <a:srgbClr val="005A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3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8" r:id="rId3"/>
    <p:sldLayoutId id="2147483679" r:id="rId4"/>
    <p:sldLayoutId id="2147483680" r:id="rId5"/>
    <p:sldLayoutId id="2147483676" r:id="rId6"/>
    <p:sldLayoutId id="2147483672" r:id="rId7"/>
    <p:sldLayoutId id="2147483673" r:id="rId8"/>
    <p:sldLayoutId id="2147483674" r:id="rId9"/>
    <p:sldLayoutId id="2147483675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15A7C"/>
          </a:solidFill>
          <a:latin typeface="Roboto Slab" pitchFamily="2" charset="0"/>
          <a:ea typeface="Roboto Slab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rgbClr val="343741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55EB1-A893-779F-F598-EF71D712F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C561-8755-4204-8855-F23ADD78FEE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B90303A-DD08-BBAE-FFD5-10D7F30B0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21653"/>
            <a:ext cx="6214110" cy="1328935"/>
          </a:xfrm>
        </p:spPr>
        <p:txBody>
          <a:bodyPr anchor="b">
            <a:normAutofit/>
          </a:bodyPr>
          <a:lstStyle/>
          <a:p>
            <a:r>
              <a:rPr lang="en-US" dirty="0"/>
              <a:t>JNCIS-ENT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A5B15824-F38D-5E2F-7F1D-5455E20F5E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78884"/>
            <a:ext cx="7073900" cy="1655762"/>
          </a:xfrm>
        </p:spPr>
        <p:txBody>
          <a:bodyPr>
            <a:normAutofit/>
          </a:bodyPr>
          <a:lstStyle/>
          <a:p>
            <a:r>
              <a:rPr lang="en-US" sz="2400" b="0" dirty="0"/>
              <a:t>Border Gateway Protocol (BGP)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68576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BGP Best Path Selection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458635"/>
            <a:ext cx="11380547" cy="1212645"/>
          </a:xfrm>
        </p:spPr>
        <p:txBody>
          <a:bodyPr>
            <a:normAutofit/>
          </a:bodyPr>
          <a:lstStyle/>
          <a:p>
            <a:r>
              <a:rPr lang="en-US" dirty="0"/>
              <a:t>When multiple paths are known for a single destination, the below order of operations is taken to determine which path to use.</a:t>
            </a:r>
          </a:p>
          <a:p>
            <a:pPr lvl="1"/>
            <a:r>
              <a:rPr lang="en-US" dirty="0"/>
              <a:t>If there is a tie, or the attribute is not present then the next check in the order is done until the tie is broken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6034F46-CCE6-0D2A-6E0D-8545C9BDA6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92407"/>
              </p:ext>
            </p:extLst>
          </p:nvPr>
        </p:nvGraphicFramePr>
        <p:xfrm>
          <a:off x="1848358" y="2901136"/>
          <a:ext cx="8755867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0811">
                  <a:extLst>
                    <a:ext uri="{9D8B030D-6E8A-4147-A177-3AD203B41FA5}">
                      <a16:colId xmlns:a16="http://schemas.microsoft.com/office/drawing/2014/main" val="1929257877"/>
                    </a:ext>
                  </a:extLst>
                </a:gridCol>
                <a:gridCol w="2691829">
                  <a:extLst>
                    <a:ext uri="{9D8B030D-6E8A-4147-A177-3AD203B41FA5}">
                      <a16:colId xmlns:a16="http://schemas.microsoft.com/office/drawing/2014/main" val="1437921973"/>
                    </a:ext>
                  </a:extLst>
                </a:gridCol>
                <a:gridCol w="4243227">
                  <a:extLst>
                    <a:ext uri="{9D8B030D-6E8A-4147-A177-3AD203B41FA5}">
                      <a16:colId xmlns:a16="http://schemas.microsoft.com/office/drawing/2014/main" val="3010523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Evaluation 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Route Attribute Evaluated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Winning Criteria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375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Local Preference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Highest local preference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698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Shortest AS Path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307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Origin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Lowest Origin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597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Lowest MED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203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EBGP/IBGP Peer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EBGP over IBGP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972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IGP 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Lowest IGP Metric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103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Active Route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currently active route is preferred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314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Cluster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Shorter cluster length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017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Peer Router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Lowest peer RID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507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0576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4C1B5B9-01D7-BB48-8947-D12C18194C11}"/>
              </a:ext>
            </a:extLst>
          </p:cNvPr>
          <p:cNvSpPr/>
          <p:nvPr/>
        </p:nvSpPr>
        <p:spPr>
          <a:xfrm>
            <a:off x="0" y="3448685"/>
            <a:ext cx="12192000" cy="110247"/>
          </a:xfrm>
          <a:prstGeom prst="rect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EC3C17-94E3-EA47-8FF7-22232238AF61}"/>
              </a:ext>
            </a:extLst>
          </p:cNvPr>
          <p:cNvSpPr txBox="1"/>
          <p:nvPr/>
        </p:nvSpPr>
        <p:spPr>
          <a:xfrm>
            <a:off x="2812913" y="3715846"/>
            <a:ext cx="819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BGP route attributes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A32C12-4B0D-2F4B-8A35-F4F47BAB4D03}"/>
              </a:ext>
            </a:extLst>
          </p:cNvPr>
          <p:cNvSpPr/>
          <p:nvPr/>
        </p:nvSpPr>
        <p:spPr>
          <a:xfrm>
            <a:off x="0" y="-17090"/>
            <a:ext cx="12192000" cy="616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338D507-3451-954E-A9EC-0EB6DFFE9EB7}"/>
              </a:ext>
            </a:extLst>
          </p:cNvPr>
          <p:cNvSpPr/>
          <p:nvPr/>
        </p:nvSpPr>
        <p:spPr>
          <a:xfrm>
            <a:off x="401262" y="2482270"/>
            <a:ext cx="1985297" cy="1985297"/>
          </a:xfrm>
          <a:prstGeom prst="ellipse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B179AA-C775-B743-89F9-9CEED84C7A53}"/>
              </a:ext>
            </a:extLst>
          </p:cNvPr>
          <p:cNvSpPr/>
          <p:nvPr/>
        </p:nvSpPr>
        <p:spPr>
          <a:xfrm>
            <a:off x="403036" y="2813199"/>
            <a:ext cx="19835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b="1" cap="all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Open Sans Semibold" panose="020B0606030504020204" pitchFamily="34" charset="0"/>
              </a:rPr>
              <a:t>4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1F96139-5015-294A-8C10-A591543DB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6559" y="2695074"/>
            <a:ext cx="9805441" cy="8638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9ACE"/>
                </a:solidFill>
              </a:rPr>
              <a:t>BGP Path Selection</a:t>
            </a:r>
          </a:p>
        </p:txBody>
      </p:sp>
    </p:spTree>
    <p:extLst>
      <p:ext uri="{BB962C8B-B14F-4D97-AF65-F5344CB8AC3E}">
        <p14:creationId xmlns:p14="http://schemas.microsoft.com/office/powerpoint/2010/main" val="808595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A Path Vector Protocol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CF247F-E219-469B-1C4B-A0FDE7E29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218" y="1890708"/>
            <a:ext cx="4571639" cy="3508098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7" y="1458635"/>
            <a:ext cx="6820573" cy="5399365"/>
          </a:xfrm>
        </p:spPr>
        <p:txBody>
          <a:bodyPr>
            <a:normAutofit/>
          </a:bodyPr>
          <a:lstStyle/>
          <a:p>
            <a:r>
              <a:rPr lang="en-US" sz="1800" dirty="0"/>
              <a:t>BGP is sometimes called a “path vector protocol” because it uses path attributes for best path selection, rather than a bandwidth-based metric</a:t>
            </a:r>
          </a:p>
          <a:p>
            <a:r>
              <a:rPr lang="en-US" sz="1800" dirty="0"/>
              <a:t>BGP route attributes are split into multiple categories regarding their transmission between AS’s and their requirement to be included</a:t>
            </a:r>
          </a:p>
          <a:p>
            <a:pPr lvl="1"/>
            <a:r>
              <a:rPr lang="en-US" dirty="0"/>
              <a:t>Transitive / non-transitive</a:t>
            </a:r>
          </a:p>
          <a:p>
            <a:pPr lvl="2"/>
            <a:r>
              <a:rPr lang="en-US" dirty="0"/>
              <a:t>Transitive route attributes are transmitted across AS boundaries</a:t>
            </a:r>
          </a:p>
          <a:p>
            <a:pPr lvl="1"/>
            <a:r>
              <a:rPr lang="en-US" dirty="0"/>
              <a:t>Mandatory / Discretionary</a:t>
            </a:r>
          </a:p>
          <a:p>
            <a:pPr lvl="2"/>
            <a:r>
              <a:rPr lang="en-US" dirty="0"/>
              <a:t>Mandatory attributes are required to be included will all route advertisements</a:t>
            </a:r>
          </a:p>
          <a:p>
            <a:pPr lvl="1"/>
            <a:r>
              <a:rPr lang="en-US" dirty="0"/>
              <a:t>Well-known / Optional</a:t>
            </a:r>
          </a:p>
          <a:p>
            <a:pPr lvl="2"/>
            <a:r>
              <a:rPr lang="en-US" dirty="0"/>
              <a:t>Well-known attributes should be understood by all BGP speakers</a:t>
            </a:r>
          </a:p>
          <a:p>
            <a:pPr lvl="2"/>
            <a:r>
              <a:rPr lang="en-US" dirty="0"/>
              <a:t>Optional attributes might not be understood by all BGP speakers, depending on the vendor’s implementation of BGP</a:t>
            </a:r>
          </a:p>
        </p:txBody>
      </p:sp>
    </p:spTree>
    <p:extLst>
      <p:ext uri="{BB962C8B-B14F-4D97-AF65-F5344CB8AC3E}">
        <p14:creationId xmlns:p14="http://schemas.microsoft.com/office/powerpoint/2010/main" val="2786165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Route Attributes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C9E6C2B-60F4-ADCA-44BD-18F187499C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074938"/>
              </p:ext>
            </p:extLst>
          </p:nvPr>
        </p:nvGraphicFramePr>
        <p:xfrm>
          <a:off x="369152" y="1867268"/>
          <a:ext cx="11432703" cy="488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8976">
                  <a:extLst>
                    <a:ext uri="{9D8B030D-6E8A-4147-A177-3AD203B41FA5}">
                      <a16:colId xmlns:a16="http://schemas.microsoft.com/office/drawing/2014/main" val="2905774577"/>
                    </a:ext>
                  </a:extLst>
                </a:gridCol>
                <a:gridCol w="2791968">
                  <a:extLst>
                    <a:ext uri="{9D8B030D-6E8A-4147-A177-3AD203B41FA5}">
                      <a16:colId xmlns:a16="http://schemas.microsoft.com/office/drawing/2014/main" val="2321456752"/>
                    </a:ext>
                  </a:extLst>
                </a:gridCol>
                <a:gridCol w="6461759">
                  <a:extLst>
                    <a:ext uri="{9D8B030D-6E8A-4147-A177-3AD203B41FA5}">
                      <a16:colId xmlns:a16="http://schemas.microsoft.com/office/drawing/2014/main" val="36348603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108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Local Preference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Well-known discretionary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Locally significant preference for routing information to 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808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Originator ID*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Optional non-transitive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Router ID which originated the route advertisement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27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AS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Well-known mandatory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 ordered list of AS’s which the advertisement has passed through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394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Origin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Well-known mandatory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Specifies if the route was learned by IGP, EGP or incomplete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173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Optional non-transitive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preference value for influencing inbound traffic from another AS to which multiple exits exist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351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Next-hop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Well-known mandatory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Specifies the next-hop IP address to use or resolve for this route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00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Community**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Optional transitive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list of arbitrary values to be used for logic against the route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047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Aggregator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Optional transitive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Used by BGP speakers which perform route aggregation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605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Atomic Aggregate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Well-known discretionary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Used to inform other BGP speakers that a more specific route included in the route was not chosen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434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Cluster List*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Optional transitive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Used for loop prevention and includes the cluster ID for a route reflector 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78325"/>
                  </a:ext>
                </a:extLst>
              </a:tr>
            </a:tbl>
          </a:graphicData>
        </a:graphic>
      </p:graphicFrame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AEB33039-A506-16C8-AC04-53EEA0CB751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458636"/>
            <a:ext cx="7151135" cy="478652"/>
          </a:xfrm>
        </p:spPr>
        <p:txBody>
          <a:bodyPr>
            <a:normAutofit/>
          </a:bodyPr>
          <a:lstStyle/>
          <a:p>
            <a:r>
              <a:rPr lang="en-US" dirty="0"/>
              <a:t>Described in RFC 1771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195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Next Hop Attribute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458636"/>
            <a:ext cx="10786530" cy="4027764"/>
          </a:xfrm>
        </p:spPr>
        <p:txBody>
          <a:bodyPr>
            <a:normAutofit/>
          </a:bodyPr>
          <a:lstStyle/>
          <a:p>
            <a:r>
              <a:rPr lang="en-US" dirty="0"/>
              <a:t>Used to advertise the next-hop of the advertising router</a:t>
            </a:r>
          </a:p>
          <a:p>
            <a:r>
              <a:rPr lang="en-US" dirty="0"/>
              <a:t>For the route to become active, the next-hop must be reachable</a:t>
            </a:r>
          </a:p>
          <a:p>
            <a:r>
              <a:rPr lang="en-US" dirty="0"/>
              <a:t>The next-hop attribute is not changed in iBGP </a:t>
            </a:r>
            <a:r>
              <a:rPr lang="en-US" dirty="0" err="1"/>
              <a:t>peerings</a:t>
            </a:r>
            <a:endParaRPr lang="en-US" dirty="0"/>
          </a:p>
          <a:p>
            <a:pPr lvl="1"/>
            <a:r>
              <a:rPr lang="en-US" dirty="0"/>
              <a:t>The next-hop attribute is changed for eBGP </a:t>
            </a:r>
            <a:r>
              <a:rPr lang="en-US" dirty="0" err="1"/>
              <a:t>peerings</a:t>
            </a:r>
            <a:endParaRPr lang="en-US" dirty="0"/>
          </a:p>
          <a:p>
            <a:r>
              <a:rPr lang="en-US" dirty="0"/>
              <a:t>The attribute is always present in route advertisement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470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Local Preference Attribute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458636"/>
            <a:ext cx="10640226" cy="4027764"/>
          </a:xfrm>
        </p:spPr>
        <p:txBody>
          <a:bodyPr>
            <a:normAutofit/>
          </a:bodyPr>
          <a:lstStyle/>
          <a:p>
            <a:r>
              <a:rPr lang="en-US" dirty="0"/>
              <a:t>Local preference is used to influence the preference of BGP routes</a:t>
            </a:r>
          </a:p>
          <a:p>
            <a:r>
              <a:rPr lang="en-US" dirty="0"/>
              <a:t>Local preference is advertised to iBGP peers but not eBGP peers</a:t>
            </a:r>
          </a:p>
          <a:p>
            <a:r>
              <a:rPr lang="en-US" dirty="0"/>
              <a:t>The attribute is typically used to influence preferred routes to a destination, like a preferred ISP provider</a:t>
            </a:r>
          </a:p>
          <a:p>
            <a:r>
              <a:rPr lang="en-US" dirty="0"/>
              <a:t>A higher local preference is more preferred</a:t>
            </a:r>
          </a:p>
          <a:p>
            <a:r>
              <a:rPr lang="en-US" dirty="0"/>
              <a:t>Default is 100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EECFD-EDDB-3B3A-47C8-0D251372D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532" y="3133620"/>
            <a:ext cx="3925137" cy="371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384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AS Path Attribute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458636"/>
            <a:ext cx="11522571" cy="4027764"/>
          </a:xfrm>
        </p:spPr>
        <p:txBody>
          <a:bodyPr>
            <a:normAutofit/>
          </a:bodyPr>
          <a:lstStyle/>
          <a:p>
            <a:r>
              <a:rPr lang="en-US" dirty="0"/>
              <a:t>AS Path is a list of autonomous systems that the route advertisement has passed through</a:t>
            </a:r>
          </a:p>
          <a:p>
            <a:r>
              <a:rPr lang="en-US" dirty="0"/>
              <a:t>When a route is advertised to an EBGP peer, the local AS is added to the AS path</a:t>
            </a:r>
          </a:p>
          <a:p>
            <a:r>
              <a:rPr lang="en-US" dirty="0"/>
              <a:t>If the local AS is seen on an incoming route advertisement’s AS Path attribute, the route is dropped to avoid a routing loop 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9C0013-4348-8208-30CD-7C211EA3A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403" y="2668012"/>
            <a:ext cx="4428055" cy="418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96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MED Attribute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458636"/>
            <a:ext cx="11641130" cy="4027764"/>
          </a:xfrm>
        </p:spPr>
        <p:txBody>
          <a:bodyPr>
            <a:normAutofit/>
          </a:bodyPr>
          <a:lstStyle/>
          <a:p>
            <a:r>
              <a:rPr lang="en-US" dirty="0"/>
              <a:t>The multi-exit discriminator (MED) is used to advertised a preferred inbound path to the local AS when multiple exits to the remote AS exist</a:t>
            </a:r>
          </a:p>
          <a:p>
            <a:r>
              <a:rPr lang="en-US" dirty="0"/>
              <a:t>A lower MED value is more preferred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7809BC-7B84-B0A6-726D-1EAE45B4B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991" y="2454415"/>
            <a:ext cx="4223984" cy="435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9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Origin and Community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458636"/>
            <a:ext cx="11491748" cy="4027764"/>
          </a:xfrm>
        </p:spPr>
        <p:txBody>
          <a:bodyPr>
            <a:normAutofit/>
          </a:bodyPr>
          <a:lstStyle/>
          <a:p>
            <a:r>
              <a:rPr lang="en-US" dirty="0"/>
              <a:t>The origin attribute indicates the source of the original route advertisement</a:t>
            </a:r>
          </a:p>
          <a:p>
            <a:pPr lvl="1"/>
            <a:r>
              <a:rPr lang="en-US" dirty="0"/>
              <a:t>Valid values are:</a:t>
            </a:r>
          </a:p>
          <a:p>
            <a:pPr lvl="2"/>
            <a:r>
              <a:rPr lang="en-US" dirty="0"/>
              <a:t>0 – IGP</a:t>
            </a:r>
          </a:p>
          <a:p>
            <a:pPr lvl="2"/>
            <a:r>
              <a:rPr lang="en-US" dirty="0"/>
              <a:t>1 – EGP</a:t>
            </a:r>
          </a:p>
          <a:p>
            <a:pPr lvl="2"/>
            <a:r>
              <a:rPr lang="en-US" dirty="0"/>
              <a:t>2 – Incomplete</a:t>
            </a:r>
          </a:p>
          <a:p>
            <a:r>
              <a:rPr lang="en-US" dirty="0"/>
              <a:t>The EGP value is not seen anymore due to EGP not being in active use anymore</a:t>
            </a:r>
          </a:p>
          <a:p>
            <a:r>
              <a:rPr lang="en-US" dirty="0"/>
              <a:t>Communities are used to tag routes with arbitrary values which can be used in route policies to perform any configurable actions against the tagged routes</a:t>
            </a:r>
          </a:p>
          <a:p>
            <a:pPr lvl="1"/>
            <a:r>
              <a:rPr lang="en-US" dirty="0"/>
              <a:t>Communities typically follow the format of </a:t>
            </a:r>
            <a:r>
              <a:rPr lang="en-US" dirty="0" err="1"/>
              <a:t>AS:community</a:t>
            </a:r>
            <a:endParaRPr lang="en-US" dirty="0"/>
          </a:p>
          <a:p>
            <a:pPr lvl="2"/>
            <a:r>
              <a:rPr lang="en-US" dirty="0"/>
              <a:t>65003:101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076017"/>
      </p:ext>
    </p:extLst>
  </p:cSld>
  <p:clrMapOvr>
    <a:masterClrMapping/>
  </p:clrMapOvr>
</p:sld>
</file>

<file path=ppt/theme/theme1.xml><?xml version="1.0" encoding="utf-8"?>
<a:theme xmlns:a="http://schemas.openxmlformats.org/drawingml/2006/main" name="InfoSec Institute">
  <a:themeElements>
    <a:clrScheme name="InfoSec Institute 1">
      <a:dk1>
        <a:srgbClr val="333641"/>
      </a:dk1>
      <a:lt1>
        <a:srgbClr val="FFFFFF"/>
      </a:lt1>
      <a:dk2>
        <a:srgbClr val="858891"/>
      </a:dk2>
      <a:lt2>
        <a:srgbClr val="F0F2F1"/>
      </a:lt2>
      <a:accent1>
        <a:srgbClr val="00A4B8"/>
      </a:accent1>
      <a:accent2>
        <a:srgbClr val="58B846"/>
      </a:accent2>
      <a:accent3>
        <a:srgbClr val="FFD500"/>
      </a:accent3>
      <a:accent4>
        <a:srgbClr val="F58025"/>
      </a:accent4>
      <a:accent5>
        <a:srgbClr val="00A780"/>
      </a:accent5>
      <a:accent6>
        <a:srgbClr val="A2228E"/>
      </a:accent6>
      <a:hlink>
        <a:srgbClr val="005A7C"/>
      </a:hlink>
      <a:folHlink>
        <a:srgbClr val="00A4B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Sec Institute" id="{D0BA2A61-823F-DB45-9D22-8E45F7A1409F}" vid="{1161D25B-A639-B744-B661-5060476BF3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9" ma:contentTypeDescription="Create a new document." ma:contentTypeScope="" ma:versionID="0f295b4eaac5758ed5fac4959b75d881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57dd884e41ecc57e715e77a3a1c4b2cc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  <Duration xmlns="92b31412-8c8f-44f1-a883-141cef3f34cc" xsi:nil="true"/>
  </documentManagement>
</p:properties>
</file>

<file path=customXml/itemProps1.xml><?xml version="1.0" encoding="utf-8"?>
<ds:datastoreItem xmlns:ds="http://schemas.openxmlformats.org/officeDocument/2006/customXml" ds:itemID="{722B6B62-E2E1-45CA-B1A5-119FCAC989AF}"/>
</file>

<file path=customXml/itemProps2.xml><?xml version="1.0" encoding="utf-8"?>
<ds:datastoreItem xmlns:ds="http://schemas.openxmlformats.org/officeDocument/2006/customXml" ds:itemID="{B6A8D21A-C34E-46BC-BBEE-F42961B5C397}"/>
</file>

<file path=customXml/itemProps3.xml><?xml version="1.0" encoding="utf-8"?>
<ds:datastoreItem xmlns:ds="http://schemas.openxmlformats.org/officeDocument/2006/customXml" ds:itemID="{B2DB8582-2835-4491-9100-EB3DF5664C3C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22198</TotalTime>
  <Words>730</Words>
  <Application>Microsoft Macintosh PowerPoint</Application>
  <PresentationFormat>Widescreen</PresentationFormat>
  <Paragraphs>130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Open Sans</vt:lpstr>
      <vt:lpstr>Open Sans Semibold</vt:lpstr>
      <vt:lpstr>Roboto Slab</vt:lpstr>
      <vt:lpstr>InfoSec Institute</vt:lpstr>
      <vt:lpstr>JNCIS-ENT</vt:lpstr>
      <vt:lpstr>BGP Path Selection</vt:lpstr>
      <vt:lpstr>A Path Vector Protocol</vt:lpstr>
      <vt:lpstr>Route Attributes</vt:lpstr>
      <vt:lpstr>Next Hop Attribute</vt:lpstr>
      <vt:lpstr>Local Preference Attribute</vt:lpstr>
      <vt:lpstr>AS Path Attribute</vt:lpstr>
      <vt:lpstr>MED Attribute</vt:lpstr>
      <vt:lpstr>Origin and Community</vt:lpstr>
      <vt:lpstr>BGP Best Path Selection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Waller</dc:creator>
  <cp:lastModifiedBy>Ben Jacobson</cp:lastModifiedBy>
  <cp:revision>121</cp:revision>
  <dcterms:created xsi:type="dcterms:W3CDTF">2019-02-27T16:42:59Z</dcterms:created>
  <dcterms:modified xsi:type="dcterms:W3CDTF">2023-07-16T16:38:46Z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